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77" r:id="rId2"/>
    <p:sldId id="319" r:id="rId3"/>
    <p:sldId id="335" r:id="rId4"/>
    <p:sldId id="336" r:id="rId5"/>
    <p:sldId id="321" r:id="rId6"/>
    <p:sldId id="27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5" autoAdjust="0"/>
    <p:restoredTop sz="80466" autoAdjust="0"/>
  </p:normalViewPr>
  <p:slideViewPr>
    <p:cSldViewPr>
      <p:cViewPr varScale="1">
        <p:scale>
          <a:sx n="75" d="100"/>
          <a:sy n="75" d="100"/>
        </p:scale>
        <p:origin x="-120" y="-1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09/07/15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09/07/15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09/07/15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09/07/15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09/07/15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09/07/15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09/07/15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09/07/15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09/07/15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09/07/15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09/07/15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09/07/15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09/07/15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09/07/15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09/07/15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emf"/><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hyperlink" Target="http://www.onp.co.in" TargetMode="External"/><Relationship Id="rId10" Type="http://schemas.openxmlformats.org/officeDocument/2006/relationships/image" Target="../media/image19.emf"/><Relationship Id="rId1" Type="http://schemas.openxmlformats.org/officeDocument/2006/relationships/tags" Target="../tags/tag1.xml"/><Relationship Id="rId2"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sz="2800" b="1" dirty="0" smtClean="0"/>
              <a:t>Omega Natural Polarity </a:t>
            </a:r>
            <a:r>
              <a:rPr lang="en-US" sz="2800" b="1" dirty="0" err="1" smtClean="0"/>
              <a:t>Pvt</a:t>
            </a:r>
            <a:r>
              <a:rPr lang="en-US" sz="2800" b="1" dirty="0" smtClean="0"/>
              <a:t> Ltd</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smtClean="0">
                <a:solidFill>
                  <a:srgbClr val="262626"/>
                </a:solidFill>
              </a:rPr>
              <a:t/>
            </a:r>
            <a:br>
              <a:rPr lang="en-US" sz="2400" b="0" dirty="0" smtClean="0">
                <a:solidFill>
                  <a:srgbClr val="262626"/>
                </a:solidFill>
              </a:rPr>
            </a:br>
            <a:r>
              <a:rPr lang="en-US" sz="5600" b="0" dirty="0" err="1" smtClean="0">
                <a:solidFill>
                  <a:prstClr val="white"/>
                </a:solidFill>
              </a:rPr>
              <a:t>GreenBox</a:t>
            </a:r>
            <a:r>
              <a:rPr lang="en-US" sz="5600" b="0" dirty="0" smtClean="0">
                <a:solidFill>
                  <a:prstClr val="white"/>
                </a:solidFill>
              </a:rPr>
              <a:t> </a:t>
            </a:r>
            <a:r>
              <a:rPr lang="en-US" sz="5600" b="0" dirty="0" smtClean="0">
                <a:solidFill>
                  <a:prstClr val="white"/>
                </a:solidFill>
              </a:rPr>
              <a:t>HL</a:t>
            </a:r>
            <a:r>
              <a:rPr lang="en-US" sz="5600" b="0" dirty="0" smtClean="0">
                <a:solidFill>
                  <a:prstClr val="white"/>
                </a:solidFill>
              </a:rPr>
              <a:t/>
            </a:r>
            <a:br>
              <a:rPr lang="en-US" sz="5600" b="0" dirty="0" smtClean="0">
                <a:solidFill>
                  <a:prstClr val="white"/>
                </a:solidFill>
              </a:rPr>
            </a:br>
            <a:r>
              <a:rPr lang="en-US" sz="3100" b="0" dirty="0" smtClean="0">
                <a:solidFill>
                  <a:prstClr val="white"/>
                </a:solidFill>
              </a:rPr>
              <a:t>Solar powered DC-to-DC Home Lighting</a:t>
            </a:r>
            <a:endParaRPr lang="en-US" sz="3100" dirty="0"/>
          </a:p>
        </p:txBody>
      </p:sp>
      <p:pic>
        <p:nvPicPr>
          <p:cNvPr id="4" name="Picture 3" descr="logo_vect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4800"/>
            <a:ext cx="1819377" cy="1853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vector.eps"/>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3200400" y="2209800"/>
            <a:ext cx="2743200" cy="2794000"/>
          </a:xfrm>
          <a:prstGeom prst="rect">
            <a:avLst/>
          </a:prstGeom>
        </p:spPr>
      </p:pic>
      <p:sp>
        <p:nvSpPr>
          <p:cNvPr id="6" name="TextBox 5"/>
          <p:cNvSpPr txBox="1"/>
          <p:nvPr/>
        </p:nvSpPr>
        <p:spPr>
          <a:xfrm>
            <a:off x="4373880" y="1295400"/>
            <a:ext cx="4617720" cy="4648200"/>
          </a:xfrm>
          <a:prstGeom prst="rect">
            <a:avLst/>
          </a:prstGeom>
          <a:noFill/>
        </p:spPr>
        <p:txBody>
          <a:bodyPr wrap="square" rtlCol="0">
            <a:noAutofit/>
          </a:bodyPr>
          <a:lstStyle/>
          <a:p>
            <a:pPr>
              <a:lnSpc>
                <a:spcPct val="114000"/>
              </a:lnSpc>
            </a:pPr>
            <a:r>
              <a:rPr lang="en-US" sz="2200" dirty="0" smtClean="0">
                <a:solidFill>
                  <a:prstClr val="black">
                    <a:lumMod val="85000"/>
                    <a:lumOff val="15000"/>
                  </a:prstClr>
                </a:solidFill>
              </a:rPr>
              <a:t>ONP is mainly into Renewable energy and energy saving verticals with innovative technology, products and services.</a:t>
            </a:r>
          </a:p>
          <a:p>
            <a:pPr>
              <a:lnSpc>
                <a:spcPct val="114000"/>
              </a:lnSpc>
            </a:pPr>
            <a:endParaRPr lang="en-US" sz="2200" dirty="0">
              <a:solidFill>
                <a:prstClr val="black">
                  <a:lumMod val="85000"/>
                  <a:lumOff val="15000"/>
                </a:prstClr>
              </a:solidFill>
            </a:endParaRPr>
          </a:p>
          <a:p>
            <a:pPr>
              <a:lnSpc>
                <a:spcPct val="114000"/>
              </a:lnSpc>
            </a:pPr>
            <a:r>
              <a:rPr lang="en-US" sz="2200" dirty="0" smtClean="0">
                <a:solidFill>
                  <a:prstClr val="black">
                    <a:lumMod val="85000"/>
                    <a:lumOff val="15000"/>
                  </a:prstClr>
                </a:solidFill>
              </a:rPr>
              <a:t>We constantly engineer, design and adopt better technology in renewable energy vertical to promote</a:t>
            </a:r>
            <a:r>
              <a:rPr lang="en-US" sz="2200" dirty="0">
                <a:solidFill>
                  <a:prstClr val="black">
                    <a:lumMod val="85000"/>
                    <a:lumOff val="15000"/>
                  </a:prstClr>
                </a:solidFill>
              </a:rPr>
              <a:t> </a:t>
            </a:r>
            <a:r>
              <a:rPr lang="en-US" sz="2200" dirty="0" smtClean="0">
                <a:solidFill>
                  <a:prstClr val="black">
                    <a:lumMod val="85000"/>
                    <a:lumOff val="15000"/>
                  </a:prstClr>
                </a:solidFill>
              </a:rPr>
              <a:t>clean energy. We transfer learning as a complete package &amp; services to our clients as  “EPCM” “Engineering, Procurement, Commission &amp; Management”.</a:t>
            </a:r>
            <a:endParaRPr lang="en-US" sz="2200" dirty="0">
              <a:solidFill>
                <a:prstClr val="black"/>
              </a:solidFill>
            </a:endParaRPr>
          </a:p>
        </p:txBody>
      </p:sp>
      <p:pic>
        <p:nvPicPr>
          <p:cNvPr id="7" name="Picture 6" descr="DSC035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71600"/>
            <a:ext cx="2895600" cy="2171700"/>
          </a:xfrm>
          <a:prstGeom prst="rect">
            <a:avLst/>
          </a:prstGeom>
        </p:spPr>
      </p:pic>
      <p:pic>
        <p:nvPicPr>
          <p:cNvPr id="9" name="Picture 8" descr="StPiusONPGridTieSolar_19 cropp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4114800"/>
            <a:ext cx="2971801" cy="2209800"/>
          </a:xfrm>
          <a:prstGeom prst="rect">
            <a:avLst/>
          </a:prstGeom>
        </p:spPr>
      </p:pic>
      <p:sp>
        <p:nvSpPr>
          <p:cNvPr id="11"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About Omega Natural Polarity (ONP)</a:t>
            </a:r>
            <a:endParaRPr lang="en-US" dirty="0">
              <a:latin typeface="+mn-lt"/>
            </a:endParaRPr>
          </a:p>
        </p:txBody>
      </p:sp>
      <p:pic>
        <p:nvPicPr>
          <p:cNvPr id="12" name="Picture 11" descr="logo_vector.eps"/>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8001000" y="5719748"/>
            <a:ext cx="1042742" cy="1062052"/>
          </a:xfrm>
          <a:prstGeom prst="rect">
            <a:avLst/>
          </a:prstGeom>
        </p:spPr>
      </p:pic>
    </p:spTree>
    <p:extLst>
      <p:ext uri="{BB962C8B-B14F-4D97-AF65-F5344CB8AC3E}">
        <p14:creationId xmlns:p14="http://schemas.microsoft.com/office/powerpoint/2010/main" val="142133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vector.eps"/>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3200400" y="2209800"/>
            <a:ext cx="2743200" cy="2794000"/>
          </a:xfrm>
          <a:prstGeom prst="rect">
            <a:avLst/>
          </a:prstGeom>
        </p:spPr>
      </p:pic>
      <p:sp>
        <p:nvSpPr>
          <p:cNvPr id="8" name="Title 8"/>
          <p:cNvSpPr>
            <a:spLocks noGrp="1"/>
          </p:cNvSpPr>
          <p:nvPr>
            <p:ph type="title"/>
          </p:nvPr>
        </p:nvSpPr>
        <p:spPr>
          <a:xfrm>
            <a:off x="37362" y="-76200"/>
            <a:ext cx="6820638" cy="1066800"/>
          </a:xfrm>
        </p:spPr>
        <p:txBody>
          <a:bodyPr>
            <a:normAutofit/>
          </a:bodyPr>
          <a:lstStyle/>
          <a:p>
            <a:pPr lvl="0">
              <a:spcBef>
                <a:spcPts val="0"/>
              </a:spcBef>
            </a:pPr>
            <a:r>
              <a:rPr lang="en-US" sz="4000" b="1" dirty="0" smtClean="0">
                <a:solidFill>
                  <a:prstClr val="black">
                    <a:lumMod val="85000"/>
                    <a:lumOff val="15000"/>
                  </a:prstClr>
                </a:solidFill>
                <a:latin typeface="+mn-lt"/>
                <a:ea typeface="+mn-ea"/>
                <a:cs typeface="+mn-cs"/>
              </a:rPr>
              <a:t>About </a:t>
            </a:r>
            <a:r>
              <a:rPr lang="en-US" sz="4000" b="1" dirty="0" err="1" smtClean="0">
                <a:solidFill>
                  <a:prstClr val="black">
                    <a:lumMod val="85000"/>
                    <a:lumOff val="15000"/>
                  </a:prstClr>
                </a:solidFill>
                <a:latin typeface="+mn-lt"/>
                <a:ea typeface="+mn-ea"/>
                <a:cs typeface="+mn-cs"/>
              </a:rPr>
              <a:t>GreenBox</a:t>
            </a:r>
            <a:r>
              <a:rPr lang="en-US" sz="4000" b="1" dirty="0" smtClean="0">
                <a:solidFill>
                  <a:prstClr val="black">
                    <a:lumMod val="85000"/>
                    <a:lumOff val="15000"/>
                  </a:prstClr>
                </a:solidFill>
                <a:latin typeface="+mn-lt"/>
                <a:ea typeface="+mn-ea"/>
                <a:cs typeface="+mn-cs"/>
              </a:rPr>
              <a:t> </a:t>
            </a:r>
            <a:r>
              <a:rPr lang="en-US" sz="4000" b="1" dirty="0" smtClean="0">
                <a:solidFill>
                  <a:prstClr val="black">
                    <a:lumMod val="85000"/>
                    <a:lumOff val="15000"/>
                  </a:prstClr>
                </a:solidFill>
                <a:latin typeface="+mn-lt"/>
                <a:ea typeface="+mn-ea"/>
                <a:cs typeface="+mn-cs"/>
              </a:rPr>
              <a:t>HL</a:t>
            </a:r>
            <a:endParaRPr lang="en-US" sz="4000" dirty="0">
              <a:latin typeface="+mn-lt"/>
            </a:endParaRPr>
          </a:p>
        </p:txBody>
      </p:sp>
      <p:pic>
        <p:nvPicPr>
          <p:cNvPr id="9" name="Picture 8" descr="logo_vector.eps"/>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8001000" y="5715000"/>
            <a:ext cx="1042742" cy="1062052"/>
          </a:xfrm>
          <a:prstGeom prst="rect">
            <a:avLst/>
          </a:prstGeom>
        </p:spPr>
      </p:pic>
      <p:sp>
        <p:nvSpPr>
          <p:cNvPr id="5" name="TextBox 4"/>
          <p:cNvSpPr txBox="1"/>
          <p:nvPr/>
        </p:nvSpPr>
        <p:spPr>
          <a:xfrm>
            <a:off x="381000" y="3886200"/>
            <a:ext cx="8610600" cy="1676400"/>
          </a:xfrm>
          <a:prstGeom prst="rect">
            <a:avLst/>
          </a:prstGeom>
          <a:noFill/>
        </p:spPr>
        <p:txBody>
          <a:bodyPr wrap="square" rtlCol="0">
            <a:noAutofit/>
          </a:bodyPr>
          <a:lstStyle/>
          <a:p>
            <a:pPr>
              <a:lnSpc>
                <a:spcPct val="114000"/>
              </a:lnSpc>
            </a:pPr>
            <a:r>
              <a:rPr lang="en-US" sz="2200" dirty="0" smtClean="0">
                <a:solidFill>
                  <a:prstClr val="black">
                    <a:lumMod val="85000"/>
                    <a:lumOff val="15000"/>
                  </a:prstClr>
                </a:solidFill>
              </a:rPr>
              <a:t>Its one of the flag ship product of our company. This product is mostly applicable for markets like rural, camps and locations disconnected rom grid.</a:t>
            </a:r>
          </a:p>
          <a:p>
            <a:pPr>
              <a:lnSpc>
                <a:spcPct val="114000"/>
              </a:lnSpc>
            </a:pPr>
            <a:endParaRPr lang="en-US" sz="2200" dirty="0">
              <a:solidFill>
                <a:prstClr val="black">
                  <a:lumMod val="85000"/>
                  <a:lumOff val="15000"/>
                </a:prstClr>
              </a:solidFill>
            </a:endParaRPr>
          </a:p>
          <a:p>
            <a:pPr>
              <a:lnSpc>
                <a:spcPct val="114000"/>
              </a:lnSpc>
            </a:pPr>
            <a:r>
              <a:rPr lang="en-US" sz="2200" dirty="0" smtClean="0">
                <a:solidFill>
                  <a:prstClr val="black">
                    <a:lumMod val="85000"/>
                    <a:lumOff val="15000"/>
                  </a:prstClr>
                </a:solidFill>
              </a:rPr>
              <a:t>Its based on DC-to-DC technology. Means this power is powered by Solar panels and out is also DC power.</a:t>
            </a:r>
          </a:p>
          <a:p>
            <a:pPr>
              <a:lnSpc>
                <a:spcPct val="114000"/>
              </a:lnSpc>
            </a:pPr>
            <a:endParaRPr lang="en-US" sz="2200" dirty="0">
              <a:solidFill>
                <a:prstClr val="black">
                  <a:lumMod val="85000"/>
                  <a:lumOff val="15000"/>
                </a:prstClr>
              </a:solidFill>
            </a:endParaRPr>
          </a:p>
        </p:txBody>
      </p:sp>
      <p:pic>
        <p:nvPicPr>
          <p:cNvPr id="2" name="Picture 1" descr="GreenBox HM Image 3 version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4724400" cy="2834640"/>
          </a:xfrm>
          <a:prstGeom prst="rect">
            <a:avLst/>
          </a:prstGeom>
        </p:spPr>
      </p:pic>
      <p:sp>
        <p:nvSpPr>
          <p:cNvPr id="3" name="TextBox 2"/>
          <p:cNvSpPr txBox="1"/>
          <p:nvPr/>
        </p:nvSpPr>
        <p:spPr>
          <a:xfrm>
            <a:off x="5791200" y="1219200"/>
            <a:ext cx="3048000" cy="2031325"/>
          </a:xfrm>
          <a:prstGeom prst="rect">
            <a:avLst/>
          </a:prstGeom>
          <a:noFill/>
        </p:spPr>
        <p:txBody>
          <a:bodyPr wrap="square" rtlCol="0">
            <a:spAutoFit/>
          </a:bodyPr>
          <a:lstStyle/>
          <a:p>
            <a:r>
              <a:rPr lang="en-US" dirty="0">
                <a:solidFill>
                  <a:prstClr val="black">
                    <a:lumMod val="85000"/>
                    <a:lumOff val="15000"/>
                  </a:prstClr>
                </a:solidFill>
              </a:rPr>
              <a:t>Supports DC utilities like: </a:t>
            </a:r>
            <a:endParaRPr lang="en-US" dirty="0" smtClean="0">
              <a:solidFill>
                <a:prstClr val="black">
                  <a:lumMod val="85000"/>
                  <a:lumOff val="15000"/>
                </a:prstClr>
              </a:solidFill>
            </a:endParaRPr>
          </a:p>
          <a:p>
            <a:endParaRPr lang="en-US" dirty="0" smtClean="0">
              <a:solidFill>
                <a:prstClr val="black">
                  <a:lumMod val="85000"/>
                  <a:lumOff val="15000"/>
                </a:prstClr>
              </a:solidFill>
            </a:endParaRPr>
          </a:p>
          <a:p>
            <a:r>
              <a:rPr lang="en-US" dirty="0" smtClean="0">
                <a:solidFill>
                  <a:prstClr val="black">
                    <a:lumMod val="85000"/>
                    <a:lumOff val="15000"/>
                  </a:prstClr>
                </a:solidFill>
              </a:rPr>
              <a:t>LED </a:t>
            </a:r>
            <a:r>
              <a:rPr lang="en-US" dirty="0">
                <a:solidFill>
                  <a:prstClr val="black">
                    <a:lumMod val="85000"/>
                    <a:lumOff val="15000"/>
                  </a:prstClr>
                </a:solidFill>
              </a:rPr>
              <a:t>bulbs, </a:t>
            </a:r>
            <a:endParaRPr lang="en-US" dirty="0" smtClean="0">
              <a:solidFill>
                <a:prstClr val="black">
                  <a:lumMod val="85000"/>
                  <a:lumOff val="15000"/>
                </a:prstClr>
              </a:solidFill>
            </a:endParaRPr>
          </a:p>
          <a:p>
            <a:r>
              <a:rPr lang="en-US" dirty="0">
                <a:solidFill>
                  <a:prstClr val="black">
                    <a:lumMod val="85000"/>
                    <a:lumOff val="15000"/>
                  </a:prstClr>
                </a:solidFill>
              </a:rPr>
              <a:t>F</a:t>
            </a:r>
            <a:r>
              <a:rPr lang="en-US" smtClean="0">
                <a:solidFill>
                  <a:prstClr val="black">
                    <a:lumMod val="85000"/>
                    <a:lumOff val="15000"/>
                  </a:prstClr>
                </a:solidFill>
              </a:rPr>
              <a:t>ans</a:t>
            </a:r>
            <a:r>
              <a:rPr lang="en-US" dirty="0">
                <a:solidFill>
                  <a:prstClr val="black">
                    <a:lumMod val="85000"/>
                    <a:lumOff val="15000"/>
                  </a:prstClr>
                </a:solidFill>
              </a:rPr>
              <a:t>, </a:t>
            </a:r>
            <a:endParaRPr lang="en-US" dirty="0" smtClean="0">
              <a:solidFill>
                <a:prstClr val="black">
                  <a:lumMod val="85000"/>
                  <a:lumOff val="15000"/>
                </a:prstClr>
              </a:solidFill>
            </a:endParaRPr>
          </a:p>
          <a:p>
            <a:r>
              <a:rPr lang="en-US" dirty="0" smtClean="0">
                <a:solidFill>
                  <a:prstClr val="black">
                    <a:lumMod val="85000"/>
                    <a:lumOff val="15000"/>
                  </a:prstClr>
                </a:solidFill>
              </a:rPr>
              <a:t>TV</a:t>
            </a:r>
            <a:r>
              <a:rPr lang="en-US" dirty="0">
                <a:solidFill>
                  <a:prstClr val="black">
                    <a:lumMod val="85000"/>
                    <a:lumOff val="15000"/>
                  </a:prstClr>
                </a:solidFill>
              </a:rPr>
              <a:t>, </a:t>
            </a:r>
            <a:endParaRPr lang="en-US" dirty="0" smtClean="0">
              <a:solidFill>
                <a:prstClr val="black">
                  <a:lumMod val="85000"/>
                  <a:lumOff val="15000"/>
                </a:prstClr>
              </a:solidFill>
            </a:endParaRPr>
          </a:p>
          <a:p>
            <a:r>
              <a:rPr lang="en-US" dirty="0" smtClean="0">
                <a:solidFill>
                  <a:prstClr val="black">
                    <a:lumMod val="85000"/>
                    <a:lumOff val="15000"/>
                  </a:prstClr>
                </a:solidFill>
              </a:rPr>
              <a:t>Mobile </a:t>
            </a:r>
            <a:r>
              <a:rPr lang="en-US" dirty="0">
                <a:solidFill>
                  <a:prstClr val="black">
                    <a:lumMod val="85000"/>
                    <a:lumOff val="15000"/>
                  </a:prstClr>
                </a:solidFill>
              </a:rPr>
              <a:t>charging</a:t>
            </a:r>
            <a:endParaRPr lang="en-US" dirty="0">
              <a:solidFill>
                <a:prstClr val="black"/>
              </a:solidFill>
            </a:endParaRPr>
          </a:p>
          <a:p>
            <a:endParaRPr lang="en-US" dirty="0"/>
          </a:p>
        </p:txBody>
      </p:sp>
    </p:spTree>
    <p:extLst>
      <p:ext uri="{BB962C8B-B14F-4D97-AF65-F5344CB8AC3E}">
        <p14:creationId xmlns:p14="http://schemas.microsoft.com/office/powerpoint/2010/main" val="305368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vector.eps"/>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3200400" y="2209800"/>
            <a:ext cx="2743200" cy="2794000"/>
          </a:xfrm>
          <a:prstGeom prst="rect">
            <a:avLst/>
          </a:prstGeom>
        </p:spPr>
      </p:pic>
      <p:sp>
        <p:nvSpPr>
          <p:cNvPr id="8" name="Title 8"/>
          <p:cNvSpPr>
            <a:spLocks noGrp="1"/>
          </p:cNvSpPr>
          <p:nvPr>
            <p:ph type="title"/>
          </p:nvPr>
        </p:nvSpPr>
        <p:spPr>
          <a:xfrm>
            <a:off x="37362" y="-76200"/>
            <a:ext cx="6820638" cy="1066800"/>
          </a:xfrm>
        </p:spPr>
        <p:txBody>
          <a:bodyPr>
            <a:normAutofit/>
          </a:bodyPr>
          <a:lstStyle/>
          <a:p>
            <a:pPr lvl="0">
              <a:spcBef>
                <a:spcPts val="0"/>
              </a:spcBef>
            </a:pPr>
            <a:r>
              <a:rPr lang="en-US" sz="4000" b="1" dirty="0" err="1" smtClean="0">
                <a:solidFill>
                  <a:prstClr val="black">
                    <a:lumMod val="85000"/>
                    <a:lumOff val="15000"/>
                  </a:prstClr>
                </a:solidFill>
                <a:latin typeface="+mn-lt"/>
                <a:ea typeface="+mn-ea"/>
                <a:cs typeface="+mn-cs"/>
              </a:rPr>
              <a:t>GreenBox</a:t>
            </a:r>
            <a:r>
              <a:rPr lang="en-US" sz="4000" b="1" dirty="0" smtClean="0">
                <a:solidFill>
                  <a:prstClr val="black">
                    <a:lumMod val="85000"/>
                    <a:lumOff val="15000"/>
                  </a:prstClr>
                </a:solidFill>
                <a:latin typeface="+mn-lt"/>
                <a:ea typeface="+mn-ea"/>
                <a:cs typeface="+mn-cs"/>
              </a:rPr>
              <a:t> </a:t>
            </a:r>
            <a:r>
              <a:rPr lang="en-US" sz="4000" b="1" dirty="0" smtClean="0">
                <a:solidFill>
                  <a:prstClr val="black">
                    <a:lumMod val="85000"/>
                    <a:lumOff val="15000"/>
                  </a:prstClr>
                </a:solidFill>
                <a:latin typeface="+mn-lt"/>
                <a:ea typeface="+mn-ea"/>
                <a:cs typeface="+mn-cs"/>
              </a:rPr>
              <a:t>HL </a:t>
            </a:r>
            <a:r>
              <a:rPr lang="en-US" sz="4000" b="1" dirty="0" smtClean="0">
                <a:solidFill>
                  <a:prstClr val="black">
                    <a:lumMod val="85000"/>
                    <a:lumOff val="15000"/>
                  </a:prstClr>
                </a:solidFill>
                <a:latin typeface="+mn-lt"/>
                <a:ea typeface="+mn-ea"/>
                <a:cs typeface="+mn-cs"/>
              </a:rPr>
              <a:t>Specs &amp; Images</a:t>
            </a:r>
            <a:endParaRPr lang="en-US" sz="4000" dirty="0">
              <a:latin typeface="+mn-lt"/>
            </a:endParaRPr>
          </a:p>
        </p:txBody>
      </p:sp>
      <p:pic>
        <p:nvPicPr>
          <p:cNvPr id="9" name="Picture 8" descr="logo_vector.eps"/>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8001000" y="5715000"/>
            <a:ext cx="1042742" cy="1062052"/>
          </a:xfrm>
          <a:prstGeom prst="rect">
            <a:avLst/>
          </a:prstGeom>
        </p:spPr>
      </p:pic>
      <p:pic>
        <p:nvPicPr>
          <p:cNvPr id="5" name="Picture 4" descr="GreenBox HM Imag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302" y="1676400"/>
            <a:ext cx="2684698" cy="4062372"/>
          </a:xfrm>
          <a:prstGeom prst="rect">
            <a:avLst/>
          </a:prstGeom>
        </p:spPr>
      </p:pic>
      <p:pic>
        <p:nvPicPr>
          <p:cNvPr id="6" name="Picture 5" descr="GreenBox HM Image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752600"/>
            <a:ext cx="2497649" cy="3950465"/>
          </a:xfrm>
          <a:prstGeom prst="rect">
            <a:avLst/>
          </a:prstGeom>
        </p:spPr>
      </p:pic>
      <p:sp>
        <p:nvSpPr>
          <p:cNvPr id="7" name="TextBox 6"/>
          <p:cNvSpPr txBox="1"/>
          <p:nvPr/>
        </p:nvSpPr>
        <p:spPr>
          <a:xfrm>
            <a:off x="1219200" y="1295400"/>
            <a:ext cx="1295400" cy="400110"/>
          </a:xfrm>
          <a:prstGeom prst="rect">
            <a:avLst/>
          </a:prstGeom>
          <a:noFill/>
        </p:spPr>
        <p:txBody>
          <a:bodyPr wrap="square" rtlCol="0">
            <a:spAutoFit/>
          </a:bodyPr>
          <a:lstStyle/>
          <a:p>
            <a:r>
              <a:rPr lang="en-US" sz="2000" dirty="0" smtClean="0"/>
              <a:t>Front side</a:t>
            </a:r>
            <a:endParaRPr lang="en-US" sz="2000" dirty="0"/>
          </a:p>
        </p:txBody>
      </p:sp>
      <p:sp>
        <p:nvSpPr>
          <p:cNvPr id="10" name="TextBox 9"/>
          <p:cNvSpPr txBox="1"/>
          <p:nvPr/>
        </p:nvSpPr>
        <p:spPr>
          <a:xfrm>
            <a:off x="6781800" y="1219200"/>
            <a:ext cx="1295400" cy="400110"/>
          </a:xfrm>
          <a:prstGeom prst="rect">
            <a:avLst/>
          </a:prstGeom>
          <a:noFill/>
        </p:spPr>
        <p:txBody>
          <a:bodyPr wrap="square" rtlCol="0">
            <a:spAutoFit/>
          </a:bodyPr>
          <a:lstStyle/>
          <a:p>
            <a:r>
              <a:rPr lang="en-US" sz="2000" dirty="0" smtClean="0"/>
              <a:t>Back side</a:t>
            </a:r>
            <a:endParaRPr lang="en-US" sz="2000" dirty="0"/>
          </a:p>
        </p:txBody>
      </p:sp>
      <p:sp>
        <p:nvSpPr>
          <p:cNvPr id="12" name="TextBox 11"/>
          <p:cNvSpPr txBox="1"/>
          <p:nvPr/>
        </p:nvSpPr>
        <p:spPr>
          <a:xfrm>
            <a:off x="3200400" y="2014478"/>
            <a:ext cx="2971800" cy="3477875"/>
          </a:xfrm>
          <a:prstGeom prst="rect">
            <a:avLst/>
          </a:prstGeom>
          <a:noFill/>
        </p:spPr>
        <p:txBody>
          <a:bodyPr wrap="square" rtlCol="0">
            <a:spAutoFit/>
          </a:bodyPr>
          <a:lstStyle/>
          <a:p>
            <a:r>
              <a:rPr lang="en-US" sz="2000" b="1" dirty="0" smtClean="0"/>
              <a:t>Specifications:</a:t>
            </a:r>
          </a:p>
          <a:p>
            <a:pPr marL="342900" indent="-342900">
              <a:buFont typeface="Wingdings" charset="2"/>
              <a:buChar char="Ø"/>
            </a:pPr>
            <a:endParaRPr lang="en-US" sz="2000" dirty="0"/>
          </a:p>
          <a:p>
            <a:pPr marL="342900" indent="-342900">
              <a:buFont typeface="Wingdings" charset="2"/>
              <a:buChar char="Ø"/>
            </a:pPr>
            <a:r>
              <a:rPr lang="en-US" sz="2000" dirty="0" smtClean="0"/>
              <a:t>SPV 50Wp / 100Wp</a:t>
            </a:r>
          </a:p>
          <a:p>
            <a:pPr marL="342900" indent="-342900">
              <a:buFont typeface="Wingdings" charset="2"/>
              <a:buChar char="Ø"/>
            </a:pPr>
            <a:r>
              <a:rPr lang="en-US" sz="2000" dirty="0" smtClean="0"/>
              <a:t>Battery SMF / LFP</a:t>
            </a:r>
          </a:p>
          <a:p>
            <a:pPr marL="342900" indent="-342900">
              <a:buFont typeface="Wingdings" charset="2"/>
              <a:buChar char="Ø"/>
            </a:pPr>
            <a:r>
              <a:rPr lang="en-US" sz="2000" dirty="0" smtClean="0"/>
              <a:t>20AH &amp; 40AH</a:t>
            </a:r>
          </a:p>
          <a:p>
            <a:pPr marL="342900" indent="-342900">
              <a:buFont typeface="Wingdings" charset="2"/>
              <a:buChar char="Ø"/>
            </a:pPr>
            <a:r>
              <a:rPr lang="en-US" sz="2000" dirty="0" smtClean="0"/>
              <a:t>5W LED bulbs 3no.s</a:t>
            </a:r>
          </a:p>
          <a:p>
            <a:pPr marL="342900" indent="-342900">
              <a:buFont typeface="Wingdings" charset="2"/>
              <a:buChar char="Ø"/>
            </a:pPr>
            <a:r>
              <a:rPr lang="en-US" sz="2000" dirty="0" smtClean="0"/>
              <a:t>DC fan 10W</a:t>
            </a:r>
          </a:p>
          <a:p>
            <a:pPr marL="342900" indent="-342900">
              <a:buFont typeface="Wingdings" charset="2"/>
              <a:buChar char="Ø"/>
            </a:pPr>
            <a:r>
              <a:rPr lang="en-US" sz="2000" dirty="0" smtClean="0"/>
              <a:t>DC TV 20W</a:t>
            </a:r>
          </a:p>
          <a:p>
            <a:pPr marL="342900" indent="-342900">
              <a:buFont typeface="Wingdings" charset="2"/>
              <a:buChar char="Ø"/>
            </a:pPr>
            <a:endParaRPr lang="en-US" sz="2000" dirty="0" smtClean="0"/>
          </a:p>
          <a:p>
            <a:pPr marL="457200" indent="-457200">
              <a:buAutoNum type="arabicPeriod"/>
            </a:pPr>
            <a:endParaRPr lang="en-US" sz="2000" dirty="0" smtClean="0"/>
          </a:p>
          <a:p>
            <a:pPr marL="457200" indent="-457200">
              <a:buAutoNum type="arabicPeriod"/>
            </a:pPr>
            <a:endParaRPr lang="en-US" sz="2000" dirty="0"/>
          </a:p>
        </p:txBody>
      </p:sp>
    </p:spTree>
    <p:extLst>
      <p:ext uri="{BB962C8B-B14F-4D97-AF65-F5344CB8AC3E}">
        <p14:creationId xmlns:p14="http://schemas.microsoft.com/office/powerpoint/2010/main" val="91192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_vector.eps"/>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8001000" y="5715000"/>
            <a:ext cx="1042742" cy="1062052"/>
          </a:xfrm>
          <a:prstGeom prst="rect">
            <a:avLst/>
          </a:prstGeom>
        </p:spPr>
      </p:pic>
      <p:sp>
        <p:nvSpPr>
          <p:cNvPr id="7" name="Rectangle 6"/>
          <p:cNvSpPr/>
          <p:nvPr/>
        </p:nvSpPr>
        <p:spPr>
          <a:xfrm>
            <a:off x="228600" y="1295400"/>
            <a:ext cx="8915400" cy="4185762"/>
          </a:xfrm>
          <a:prstGeom prst="rect">
            <a:avLst/>
          </a:prstGeom>
        </p:spPr>
        <p:txBody>
          <a:bodyPr wrap="square">
            <a:spAutoFit/>
          </a:bodyPr>
          <a:lstStyle/>
          <a:p>
            <a:pPr marL="285750" indent="-285750">
              <a:buFont typeface="Arial"/>
              <a:buChar char="•"/>
            </a:pPr>
            <a:endParaRPr lang="en-US" dirty="0"/>
          </a:p>
          <a:p>
            <a:pPr marL="342900" indent="-342900">
              <a:lnSpc>
                <a:spcPct val="140000"/>
              </a:lnSpc>
              <a:buFont typeface="Arial"/>
              <a:buChar char="•"/>
            </a:pPr>
            <a:r>
              <a:rPr lang="en-US" sz="2000" b="1" dirty="0"/>
              <a:t>ONP</a:t>
            </a:r>
            <a:r>
              <a:rPr lang="en-US" sz="2000" dirty="0"/>
              <a:t> is formed by an award winning &amp; visionary technocrats</a:t>
            </a:r>
            <a:r>
              <a:rPr lang="en-US" sz="2000" dirty="0" smtClean="0"/>
              <a:t>.</a:t>
            </a:r>
            <a:endParaRPr lang="en-US" sz="2000" b="1" dirty="0" smtClean="0"/>
          </a:p>
          <a:p>
            <a:pPr marL="342900" lvl="0" indent="-342900">
              <a:lnSpc>
                <a:spcPct val="140000"/>
              </a:lnSpc>
              <a:buFont typeface="Arial"/>
              <a:buChar char="•"/>
            </a:pPr>
            <a:r>
              <a:rPr lang="en-US" sz="2000" b="1" dirty="0" smtClean="0"/>
              <a:t>ONP </a:t>
            </a:r>
            <a:r>
              <a:rPr lang="en-US" sz="2000" dirty="0"/>
              <a:t>has certified </a:t>
            </a:r>
            <a:r>
              <a:rPr lang="en-US" sz="2000" dirty="0" smtClean="0"/>
              <a:t>engineers </a:t>
            </a:r>
            <a:r>
              <a:rPr lang="en-US" sz="2000" dirty="0"/>
              <a:t>for onsite and remote support.</a:t>
            </a:r>
          </a:p>
          <a:p>
            <a:pPr marL="342900" lvl="0" indent="-342900">
              <a:lnSpc>
                <a:spcPct val="140000"/>
              </a:lnSpc>
              <a:buFont typeface="Arial"/>
              <a:buChar char="•"/>
            </a:pPr>
            <a:r>
              <a:rPr lang="en-US" sz="2000" b="1" dirty="0" smtClean="0"/>
              <a:t>ONP </a:t>
            </a:r>
            <a:r>
              <a:rPr lang="en-US" sz="2000" dirty="0" smtClean="0"/>
              <a:t>partners with </a:t>
            </a:r>
            <a:r>
              <a:rPr lang="en-US" sz="2000" dirty="0" err="1" smtClean="0"/>
              <a:t>Proinso</a:t>
            </a:r>
            <a:r>
              <a:rPr lang="en-US" sz="2000" dirty="0" smtClean="0"/>
              <a:t>, CCL, Soleus. “German engineering”.</a:t>
            </a:r>
          </a:p>
          <a:p>
            <a:pPr marL="342900" lvl="0" indent="-342900">
              <a:lnSpc>
                <a:spcPct val="140000"/>
              </a:lnSpc>
              <a:buFont typeface="Arial"/>
              <a:buChar char="•"/>
            </a:pPr>
            <a:r>
              <a:rPr lang="en-US" sz="2000" b="1" dirty="0"/>
              <a:t>ONP </a:t>
            </a:r>
            <a:r>
              <a:rPr lang="en-US" sz="2000" dirty="0" smtClean="0"/>
              <a:t>Gets design engineering support from German team.</a:t>
            </a:r>
          </a:p>
          <a:p>
            <a:pPr marL="342900" lvl="0" indent="-342900">
              <a:lnSpc>
                <a:spcPct val="140000"/>
              </a:lnSpc>
              <a:buFont typeface="Arial"/>
              <a:buChar char="•"/>
            </a:pPr>
            <a:r>
              <a:rPr lang="en-US" sz="2000" b="1" dirty="0" smtClean="0"/>
              <a:t>ONP </a:t>
            </a:r>
            <a:r>
              <a:rPr lang="en-US" sz="2000" dirty="0" smtClean="0"/>
              <a:t>German partner completes </a:t>
            </a:r>
            <a:r>
              <a:rPr lang="en-US" sz="2000" dirty="0"/>
              <a:t>2</a:t>
            </a:r>
            <a:r>
              <a:rPr lang="en-US" sz="2000" dirty="0" smtClean="0"/>
              <a:t> </a:t>
            </a:r>
            <a:r>
              <a:rPr lang="en-US" sz="2000" dirty="0" err="1"/>
              <a:t>GigaWatt</a:t>
            </a:r>
            <a:r>
              <a:rPr lang="en-US" sz="2000" dirty="0"/>
              <a:t> </a:t>
            </a:r>
            <a:r>
              <a:rPr lang="en-US" sz="2000" dirty="0" smtClean="0"/>
              <a:t>end of 2013.</a:t>
            </a:r>
            <a:endParaRPr lang="en-US" sz="2000" dirty="0"/>
          </a:p>
          <a:p>
            <a:pPr marL="342900" lvl="0" indent="-342900">
              <a:lnSpc>
                <a:spcPct val="140000"/>
              </a:lnSpc>
              <a:buFont typeface="Arial"/>
              <a:buChar char="•"/>
            </a:pPr>
            <a:r>
              <a:rPr lang="en-US" sz="2000" b="1" dirty="0"/>
              <a:t>ONP</a:t>
            </a:r>
            <a:r>
              <a:rPr lang="en-US" sz="2000" dirty="0"/>
              <a:t> manufactures Inverter/Controller unit for </a:t>
            </a:r>
            <a:r>
              <a:rPr lang="en-US" sz="2000" dirty="0" err="1"/>
              <a:t>GreenBox</a:t>
            </a:r>
            <a:r>
              <a:rPr lang="en-US" sz="2000" dirty="0" smtClean="0"/>
              <a:t>.</a:t>
            </a:r>
            <a:endParaRPr lang="en-US" sz="2000" dirty="0"/>
          </a:p>
          <a:p>
            <a:pPr marL="342900" lvl="0" indent="-342900">
              <a:lnSpc>
                <a:spcPct val="140000"/>
              </a:lnSpc>
              <a:buFont typeface="Arial"/>
              <a:buChar char="•"/>
            </a:pPr>
            <a:r>
              <a:rPr lang="en-US" sz="2000" b="1" dirty="0" smtClean="0"/>
              <a:t>ONP</a:t>
            </a:r>
            <a:r>
              <a:rPr lang="en-US" sz="2000" dirty="0" smtClean="0"/>
              <a:t> </a:t>
            </a:r>
            <a:r>
              <a:rPr lang="en-US" sz="2000" dirty="0"/>
              <a:t>has </a:t>
            </a:r>
            <a:r>
              <a:rPr lang="en-US" sz="2000" dirty="0" smtClean="0"/>
              <a:t>presence </a:t>
            </a:r>
            <a:r>
              <a:rPr lang="en-US" sz="2000" dirty="0"/>
              <a:t>in Maharashtra, </a:t>
            </a:r>
            <a:r>
              <a:rPr lang="en-US" sz="2000" dirty="0" smtClean="0"/>
              <a:t>TN, </a:t>
            </a:r>
            <a:r>
              <a:rPr lang="en-US" sz="2000" dirty="0"/>
              <a:t>Karnataka, and </a:t>
            </a:r>
            <a:r>
              <a:rPr lang="en-US" sz="2000" dirty="0" smtClean="0"/>
              <a:t>AP.</a:t>
            </a:r>
            <a:endParaRPr lang="en-US" sz="2000" dirty="0"/>
          </a:p>
          <a:p>
            <a:pPr marL="342900" lvl="0" indent="-342900">
              <a:lnSpc>
                <a:spcPct val="140000"/>
              </a:lnSpc>
              <a:buFont typeface="Arial"/>
              <a:buChar char="•"/>
            </a:pPr>
            <a:r>
              <a:rPr lang="en-US" sz="2000" b="1" dirty="0" smtClean="0"/>
              <a:t>ONP</a:t>
            </a:r>
            <a:r>
              <a:rPr lang="en-US" sz="2000" dirty="0" smtClean="0"/>
              <a:t> </a:t>
            </a:r>
            <a:r>
              <a:rPr lang="en-US" sz="2000" dirty="0"/>
              <a:t>products are tested in our factory &amp; QC centers.</a:t>
            </a:r>
          </a:p>
          <a:p>
            <a:pPr marL="285750" indent="-285750">
              <a:buFont typeface="Arial"/>
              <a:buChar char="•"/>
            </a:pPr>
            <a:endParaRPr lang="en-US" dirty="0"/>
          </a:p>
        </p:txBody>
      </p:sp>
      <p:sp>
        <p:nvSpPr>
          <p:cNvPr id="8"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rPr>
              <a:t>Why ONP?</a:t>
            </a:r>
            <a:endParaRPr lang="en-US" b="1" dirty="0">
              <a:latin typeface="+mn-lt"/>
            </a:endParaRPr>
          </a:p>
        </p:txBody>
      </p:sp>
    </p:spTree>
    <p:extLst>
      <p:ext uri="{BB962C8B-B14F-4D97-AF65-F5344CB8AC3E}">
        <p14:creationId xmlns:p14="http://schemas.microsoft.com/office/powerpoint/2010/main" val="101028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048000"/>
            <a:ext cx="7315200" cy="10207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5600" b="1" dirty="0">
                <a:solidFill>
                  <a:schemeClr val="bg1"/>
                </a:solidFill>
                <a:latin typeface="Arial" pitchFamily="34" charset="0"/>
                <a:cs typeface="Arial" pitchFamily="34" charset="0"/>
              </a:rPr>
              <a:t>T</a:t>
            </a:r>
            <a:r>
              <a:rPr lang="en-US" sz="5600" b="1" dirty="0" smtClean="0">
                <a:solidFill>
                  <a:schemeClr val="bg1"/>
                </a:solidFill>
                <a:latin typeface="Arial" pitchFamily="34" charset="0"/>
                <a:cs typeface="Arial" pitchFamily="34" charset="0"/>
              </a:rPr>
              <a:t>hank you</a:t>
            </a:r>
            <a:endParaRPr lang="en-US" sz="5600" b="1" dirty="0">
              <a:solidFill>
                <a:schemeClr val="bg1"/>
              </a:solidFill>
              <a:latin typeface="Arial" pitchFamily="34" charset="0"/>
              <a:cs typeface="Arial" pitchFamily="34" charset="0"/>
            </a:endParaRPr>
          </a:p>
        </p:txBody>
      </p:sp>
      <p:sp>
        <p:nvSpPr>
          <p:cNvPr id="15" name="Title 3"/>
          <p:cNvSpPr txBox="1">
            <a:spLocks/>
          </p:cNvSpPr>
          <p:nvPr/>
        </p:nvSpPr>
        <p:spPr>
          <a:xfrm>
            <a:off x="228600" y="4999037"/>
            <a:ext cx="8763000" cy="10207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4000" b="1" dirty="0" smtClean="0">
                <a:solidFill>
                  <a:schemeClr val="bg1"/>
                </a:solidFill>
                <a:latin typeface="Arial" pitchFamily="34" charset="0"/>
                <a:cs typeface="Arial" pitchFamily="34" charset="0"/>
              </a:rPr>
              <a:t>Omega Natural Polarity </a:t>
            </a:r>
            <a:r>
              <a:rPr lang="en-US" sz="4000" b="1" dirty="0" err="1" smtClean="0">
                <a:solidFill>
                  <a:schemeClr val="bg1"/>
                </a:solidFill>
                <a:latin typeface="Arial" pitchFamily="34" charset="0"/>
                <a:cs typeface="Arial" pitchFamily="34" charset="0"/>
              </a:rPr>
              <a:t>Pvt</a:t>
            </a:r>
            <a:r>
              <a:rPr lang="en-US" sz="4000" b="1" dirty="0" smtClean="0">
                <a:solidFill>
                  <a:schemeClr val="bg1"/>
                </a:solidFill>
                <a:latin typeface="Arial" pitchFamily="34" charset="0"/>
                <a:cs typeface="Arial" pitchFamily="34" charset="0"/>
              </a:rPr>
              <a:t> Ltd</a:t>
            </a:r>
          </a:p>
          <a:p>
            <a:pPr algn="l">
              <a:lnSpc>
                <a:spcPct val="87000"/>
              </a:lnSpc>
            </a:pPr>
            <a:r>
              <a:rPr lang="en-US" sz="1800" b="1" dirty="0" smtClean="0">
                <a:solidFill>
                  <a:schemeClr val="bg1"/>
                </a:solidFill>
                <a:latin typeface="Arial" pitchFamily="34" charset="0"/>
                <a:cs typeface="Arial" pitchFamily="34" charset="0"/>
                <a:hlinkClick r:id="rId9"/>
              </a:rPr>
              <a:t>www.onp.co.in</a:t>
            </a:r>
            <a:r>
              <a:rPr lang="en-US" sz="1800" b="1" dirty="0" smtClean="0">
                <a:solidFill>
                  <a:schemeClr val="bg1"/>
                </a:solidFill>
                <a:latin typeface="Arial" pitchFamily="34" charset="0"/>
                <a:cs typeface="Arial" pitchFamily="34" charset="0"/>
              </a:rPr>
              <a:t>  / 022 3226 1177 / </a:t>
            </a:r>
            <a:r>
              <a:rPr lang="en-US" sz="1800" b="1" dirty="0" err="1" smtClean="0">
                <a:solidFill>
                  <a:schemeClr val="bg1"/>
                </a:solidFill>
                <a:latin typeface="Arial" pitchFamily="34" charset="0"/>
                <a:cs typeface="Arial" pitchFamily="34" charset="0"/>
              </a:rPr>
              <a:t>sales@onp.co.in</a:t>
            </a:r>
            <a:endParaRPr lang="en-US" sz="1800" b="1" dirty="0">
              <a:solidFill>
                <a:schemeClr val="bg1"/>
              </a:solidFill>
              <a:latin typeface="Arial" pitchFamily="34" charset="0"/>
              <a:cs typeface="Arial" pitchFamily="34" charset="0"/>
            </a:endParaRPr>
          </a:p>
        </p:txBody>
      </p:sp>
      <p:pic>
        <p:nvPicPr>
          <p:cNvPr id="18" name="Picture 17" descr="logo_vector.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7800" y="304800"/>
            <a:ext cx="1819377" cy="185306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9" fill="hold" nodeType="withEffect">
                                  <p:stCondLst>
                                    <p:cond delay="0"/>
                                  </p:stCondLst>
                                  <p:childTnLst>
                                    <p:anim calcmode="lin" valueType="num">
                                      <p:cBhvr additive="base">
                                        <p:cTn id="6" dur="750"/>
                                        <p:tgtEl>
                                          <p:spTgt spid="7"/>
                                        </p:tgtEl>
                                        <p:attrNameLst>
                                          <p:attrName>ppt_x</p:attrName>
                                        </p:attrNameLst>
                                      </p:cBhvr>
                                      <p:tavLst>
                                        <p:tav tm="0">
                                          <p:val>
                                            <p:strVal val="ppt_x"/>
                                          </p:val>
                                        </p:tav>
                                        <p:tav tm="100000">
                                          <p:val>
                                            <p:strVal val="0-ppt_w/2"/>
                                          </p:val>
                                        </p:tav>
                                      </p:tavLst>
                                    </p:anim>
                                    <p:anim calcmode="lin" valueType="num">
                                      <p:cBhvr additive="base">
                                        <p:cTn id="7" dur="750"/>
                                        <p:tgtEl>
                                          <p:spTgt spid="7"/>
                                        </p:tgtEl>
                                        <p:attrNameLst>
                                          <p:attrName>ppt_y</p:attrName>
                                        </p:attrNameLst>
                                      </p:cBhvr>
                                      <p:tavLst>
                                        <p:tav tm="0">
                                          <p:val>
                                            <p:strVal val="ppt_y"/>
                                          </p:val>
                                        </p:tav>
                                        <p:tav tm="100000">
                                          <p:val>
                                            <p:strVal val="0-ppt_h/2"/>
                                          </p:val>
                                        </p:tav>
                                      </p:tavLst>
                                    </p:anim>
                                    <p:set>
                                      <p:cBhvr>
                                        <p:cTn id="8" dur="1" fill="hold">
                                          <p:stCondLst>
                                            <p:cond delay="749"/>
                                          </p:stCondLst>
                                        </p:cTn>
                                        <p:tgtEl>
                                          <p:spTgt spid="7"/>
                                        </p:tgtEl>
                                        <p:attrNameLst>
                                          <p:attrName>style.visibility</p:attrName>
                                        </p:attrNameLst>
                                      </p:cBhvr>
                                      <p:to>
                                        <p:strVal val="hidden"/>
                                      </p:to>
                                    </p:set>
                                  </p:childTnLst>
                                </p:cTn>
                              </p:par>
                              <p:par>
                                <p:cTn id="9" presetID="2" presetClass="exit" presetSubtype="3" fill="hold" nodeType="withEffect">
                                  <p:stCondLst>
                                    <p:cond delay="0"/>
                                  </p:stCondLst>
                                  <p:childTnLst>
                                    <p:anim calcmode="lin" valueType="num">
                                      <p:cBhvr additive="base">
                                        <p:cTn id="10" dur="750"/>
                                        <p:tgtEl>
                                          <p:spTgt spid="8"/>
                                        </p:tgtEl>
                                        <p:attrNameLst>
                                          <p:attrName>ppt_x</p:attrName>
                                        </p:attrNameLst>
                                      </p:cBhvr>
                                      <p:tavLst>
                                        <p:tav tm="0">
                                          <p:val>
                                            <p:strVal val="ppt_x"/>
                                          </p:val>
                                        </p:tav>
                                        <p:tav tm="100000">
                                          <p:val>
                                            <p:strVal val="1+ppt_w/2"/>
                                          </p:val>
                                        </p:tav>
                                      </p:tavLst>
                                    </p:anim>
                                    <p:anim calcmode="lin" valueType="num">
                                      <p:cBhvr additive="base">
                                        <p:cTn id="11" dur="750"/>
                                        <p:tgtEl>
                                          <p:spTgt spid="8"/>
                                        </p:tgtEl>
                                        <p:attrNameLst>
                                          <p:attrName>ppt_y</p:attrName>
                                        </p:attrNameLst>
                                      </p:cBhvr>
                                      <p:tavLst>
                                        <p:tav tm="0">
                                          <p:val>
                                            <p:strVal val="ppt_y"/>
                                          </p:val>
                                        </p:tav>
                                        <p:tav tm="100000">
                                          <p:val>
                                            <p:strVal val="0-ppt_h/2"/>
                                          </p:val>
                                        </p:tav>
                                      </p:tavLst>
                                    </p:anim>
                                    <p:set>
                                      <p:cBhvr>
                                        <p:cTn id="12" dur="1" fill="hold">
                                          <p:stCondLst>
                                            <p:cond delay="749"/>
                                          </p:stCondLst>
                                        </p:cTn>
                                        <p:tgtEl>
                                          <p:spTgt spid="8"/>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750"/>
                                        <p:tgtEl>
                                          <p:spTgt spid="9"/>
                                        </p:tgtEl>
                                        <p:attrNameLst>
                                          <p:attrName>ppt_x</p:attrName>
                                        </p:attrNameLst>
                                      </p:cBhvr>
                                      <p:tavLst>
                                        <p:tav tm="0">
                                          <p:val>
                                            <p:strVal val="ppt_x"/>
                                          </p:val>
                                        </p:tav>
                                        <p:tav tm="100000">
                                          <p:val>
                                            <p:strVal val="0-ppt_w/2"/>
                                          </p:val>
                                        </p:tav>
                                      </p:tavLst>
                                    </p:anim>
                                    <p:anim calcmode="lin" valueType="num">
                                      <p:cBhvr additive="base">
                                        <p:cTn id="15" dur="750"/>
                                        <p:tgtEl>
                                          <p:spTgt spid="9"/>
                                        </p:tgtEl>
                                        <p:attrNameLst>
                                          <p:attrName>ppt_y</p:attrName>
                                        </p:attrNameLst>
                                      </p:cBhvr>
                                      <p:tavLst>
                                        <p:tav tm="0">
                                          <p:val>
                                            <p:strVal val="ppt_y"/>
                                          </p:val>
                                        </p:tav>
                                        <p:tav tm="100000">
                                          <p:val>
                                            <p:strVal val="ppt_y"/>
                                          </p:val>
                                        </p:tav>
                                      </p:tavLst>
                                    </p:anim>
                                    <p:set>
                                      <p:cBhvr>
                                        <p:cTn id="16" dur="1" fill="hold">
                                          <p:stCondLst>
                                            <p:cond delay="749"/>
                                          </p:stCondLst>
                                        </p:cTn>
                                        <p:tgtEl>
                                          <p:spTgt spid="9"/>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750"/>
                                        <p:tgtEl>
                                          <p:spTgt spid="10"/>
                                        </p:tgtEl>
                                        <p:attrNameLst>
                                          <p:attrName>ppt_x</p:attrName>
                                        </p:attrNameLst>
                                      </p:cBhvr>
                                      <p:tavLst>
                                        <p:tav tm="0">
                                          <p:val>
                                            <p:strVal val="ppt_x"/>
                                          </p:val>
                                        </p:tav>
                                        <p:tav tm="100000">
                                          <p:val>
                                            <p:strVal val="1+ppt_w/2"/>
                                          </p:val>
                                        </p:tav>
                                      </p:tavLst>
                                    </p:anim>
                                    <p:anim calcmode="lin" valueType="num">
                                      <p:cBhvr additive="base">
                                        <p:cTn id="19" dur="750"/>
                                        <p:tgtEl>
                                          <p:spTgt spid="10"/>
                                        </p:tgtEl>
                                        <p:attrNameLst>
                                          <p:attrName>ppt_y</p:attrName>
                                        </p:attrNameLst>
                                      </p:cBhvr>
                                      <p:tavLst>
                                        <p:tav tm="0">
                                          <p:val>
                                            <p:strVal val="ppt_y"/>
                                          </p:val>
                                        </p:tav>
                                        <p:tav tm="100000">
                                          <p:val>
                                            <p:strVal val="ppt_y"/>
                                          </p:val>
                                        </p:tav>
                                      </p:tavLst>
                                    </p:anim>
                                    <p:set>
                                      <p:cBhvr>
                                        <p:cTn id="20" dur="1" fill="hold">
                                          <p:stCondLst>
                                            <p:cond delay="749"/>
                                          </p:stCondLst>
                                        </p:cTn>
                                        <p:tgtEl>
                                          <p:spTgt spid="1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50"/>
                                        <p:tgtEl>
                                          <p:spTgt spid="14"/>
                                        </p:tgtEl>
                                      </p:cBhvr>
                                    </p:animEffect>
                                    <p:set>
                                      <p:cBhvr>
                                        <p:cTn id="23" dur="1" fill="hold">
                                          <p:stCondLst>
                                            <p:cond delay="249"/>
                                          </p:stCondLst>
                                        </p:cTn>
                                        <p:tgtEl>
                                          <p:spTgt spid="1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5"/>
                                        </p:tgtEl>
                                      </p:cBhvr>
                                    </p:animEffect>
                                    <p:set>
                                      <p:cBhvr>
                                        <p:cTn id="26"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326</Words>
  <Application>Microsoft Macintosh PowerPoint</Application>
  <PresentationFormat>On-screen Show (4:3)</PresentationFormat>
  <Paragraphs>47</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Introducing PowerPoint 2011</vt:lpstr>
      <vt:lpstr> GreenBox HL Solar powered DC-to-DC Home Lighting</vt:lpstr>
      <vt:lpstr>About Omega Natural Polarity (ONP)</vt:lpstr>
      <vt:lpstr>About GreenBox HL</vt:lpstr>
      <vt:lpstr>GreenBox HL Specs &amp; Images</vt:lpstr>
      <vt:lpstr>Why ONP?</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2015-07-09T17:41:35Z</dcterms:modified>
</cp:coreProperties>
</file>